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61" r:id="rId4"/>
    <p:sldId id="257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67"/>
    <p:restoredTop sz="94513"/>
  </p:normalViewPr>
  <p:slideViewPr>
    <p:cSldViewPr snapToGrid="0">
      <p:cViewPr varScale="1">
        <p:scale>
          <a:sx n="112" d="100"/>
          <a:sy n="112" d="100"/>
        </p:scale>
        <p:origin x="216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cecilakrong/Downloads/City+Church+Marietta,+Inc._Statement+of+Activity%20(7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cecilakrong/Downloads/City+Church+Marietta,+Inc._Statement+of+Activity%20(7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Q1 Income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'Q1 2024'!$H$10</c:f>
              <c:strCache>
                <c:ptCount val="1"/>
                <c:pt idx="0">
                  <c:v>Tithes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20000"/>
                  <a:lumOff val="8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'Q1 2024'!$I$9:$K$9</c:f>
              <c:strCache>
                <c:ptCount val="3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</c:strCache>
            </c:strRef>
          </c:cat>
          <c:val>
            <c:numRef>
              <c:f>'Q1 2024'!$I$10:$K$10</c:f>
              <c:numCache>
                <c:formatCode>_(* #,##0_);_(* \(#,##0\);_(* "-"??_);_(@_)</c:formatCode>
                <c:ptCount val="3"/>
                <c:pt idx="0">
                  <c:v>59337</c:v>
                </c:pt>
                <c:pt idx="1">
                  <c:v>89069.78</c:v>
                </c:pt>
                <c:pt idx="2">
                  <c:v>66814.899999999994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AF-7443-859E-AEB9335E1E3C}"/>
            </c:ext>
          </c:extLst>
        </c:ser>
        <c:ser>
          <c:idx val="1"/>
          <c:order val="1"/>
          <c:tx>
            <c:strRef>
              <c:f>'Q1 2024'!$H$11</c:f>
              <c:strCache>
                <c:ptCount val="1"/>
                <c:pt idx="0">
                  <c:v>Parking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accent5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'Q1 2024'!$I$9:$K$9</c:f>
              <c:strCache>
                <c:ptCount val="3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</c:strCache>
            </c:strRef>
          </c:cat>
          <c:val>
            <c:numRef>
              <c:f>'Q1 2024'!$I$11:$K$11</c:f>
              <c:numCache>
                <c:formatCode>_(* #,##0_);_(* \(#,##0\);_(* "-"??_);_(@_)</c:formatCode>
                <c:ptCount val="3"/>
                <c:pt idx="0">
                  <c:v>6025.34</c:v>
                </c:pt>
                <c:pt idx="1">
                  <c:v>6912.98</c:v>
                </c:pt>
                <c:pt idx="2">
                  <c:v>7000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AF-7443-859E-AEB9335E1E3C}"/>
            </c:ext>
          </c:extLst>
        </c:ser>
        <c:ser>
          <c:idx val="3"/>
          <c:order val="2"/>
          <c:tx>
            <c:strRef>
              <c:f>'Q1 2024'!$H$12</c:f>
              <c:strCache>
                <c:ptCount val="1"/>
                <c:pt idx="0">
                  <c:v>Other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lumMod val="110000"/>
                    <a:satMod val="105000"/>
                    <a:tint val="67000"/>
                  </a:schemeClr>
                </a:gs>
                <a:gs pos="50000">
                  <a:schemeClr val="accent6">
                    <a:lumMod val="60000"/>
                    <a:lumMod val="105000"/>
                    <a:satMod val="103000"/>
                    <a:tint val="73000"/>
                  </a:schemeClr>
                </a:gs>
                <a:gs pos="100000">
                  <a:schemeClr val="accent6">
                    <a:lumMod val="60000"/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>
                  <a:lumMod val="60000"/>
                  <a:shade val="95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-7.8178797031559066E-3"/>
                  <c:y val="-2.952363576681419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DAF-7443-859E-AEB9335E1E3C}"/>
                </c:ext>
              </c:extLst>
            </c:dLbl>
            <c:dLbl>
              <c:idx val="1"/>
              <c:layout>
                <c:manualLayout>
                  <c:x val="1.7724453689072239E-3"/>
                  <c:y val="-3.77267223771201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DAF-7443-859E-AEB9335E1E3C}"/>
                </c:ext>
              </c:extLst>
            </c:dLbl>
            <c:dLbl>
              <c:idx val="2"/>
              <c:layout>
                <c:manualLayout>
                  <c:x val="-1.7724453689074188E-3"/>
                  <c:y val="-4.401450943997359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DAF-7443-859E-AEB9335E1E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'Q1 2024'!$I$9:$K$9</c:f>
              <c:strCache>
                <c:ptCount val="3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</c:strCache>
            </c:strRef>
          </c:cat>
          <c:val>
            <c:numRef>
              <c:f>'Q1 2024'!$I$12:$K$12</c:f>
              <c:numCache>
                <c:formatCode>_(* #,##0_);_(* \(#,##0\);_(* "-"??_);_(@_)</c:formatCode>
                <c:ptCount val="3"/>
                <c:pt idx="0">
                  <c:v>469.13</c:v>
                </c:pt>
                <c:pt idx="1">
                  <c:v>979.75</c:v>
                </c:pt>
                <c:pt idx="2">
                  <c:v>667.09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DAF-7443-859E-AEB9335E1E3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86461456"/>
        <c:axId val="86255984"/>
      </c:barChart>
      <c:catAx>
        <c:axId val="86461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55984"/>
        <c:crosses val="autoZero"/>
        <c:auto val="1"/>
        <c:lblAlgn val="ctr"/>
        <c:lblOffset val="100"/>
        <c:noMultiLvlLbl val="0"/>
      </c:catAx>
      <c:valAx>
        <c:axId val="86255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6">
                  <a:lumMod val="20000"/>
                  <a:lumOff val="80000"/>
                  <a:alpha val="3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461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Income vs. Expense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'Q1 2024'!$H$3</c:f>
              <c:strCache>
                <c:ptCount val="1"/>
                <c:pt idx="0">
                  <c:v>Income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noFill/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'Q1 2024'!$I$2:$K$2</c:f>
              <c:strCache>
                <c:ptCount val="3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</c:strCache>
            </c:strRef>
          </c:cat>
          <c:val>
            <c:numRef>
              <c:f>'Q1 2024'!$I$3:$K$3</c:f>
              <c:numCache>
                <c:formatCode>_(* #,##0_);_(* \(#,##0\);_(* "-"??_);_(@_)</c:formatCode>
                <c:ptCount val="3"/>
                <c:pt idx="0">
                  <c:v>65831.47</c:v>
                </c:pt>
                <c:pt idx="1">
                  <c:v>96962.51</c:v>
                </c:pt>
                <c:pt idx="2">
                  <c:v>74481.989999999991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1E-7B49-B9E5-5356156B36F4}"/>
            </c:ext>
          </c:extLst>
        </c:ser>
        <c:ser>
          <c:idx val="1"/>
          <c:order val="1"/>
          <c:tx>
            <c:strRef>
              <c:f>'Q1 2024'!$H$4</c:f>
              <c:strCache>
                <c:ptCount val="1"/>
                <c:pt idx="0">
                  <c:v>Expense</c:v>
                </c:pt>
              </c:strCache>
            </c:strRef>
          </c:tx>
          <c:spPr>
            <a:solidFill>
              <a:srgbClr val="FD5E43"/>
            </a:soli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'Q1 2024'!$I$2:$K$2</c:f>
              <c:strCache>
                <c:ptCount val="3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</c:strCache>
            </c:strRef>
          </c:cat>
          <c:val>
            <c:numRef>
              <c:f>'Q1 2024'!$I$4:$K$4</c:f>
              <c:numCache>
                <c:formatCode>_(* #,##0_);_(* \(#,##0\);_(* "-"??_);_(@_)</c:formatCode>
                <c:ptCount val="3"/>
                <c:pt idx="0">
                  <c:v>71080.239999999991</c:v>
                </c:pt>
                <c:pt idx="1">
                  <c:v>61732.909999999996</c:v>
                </c:pt>
                <c:pt idx="2">
                  <c:v>63446.599999999991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1E-7B49-B9E5-5356156B36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827447887"/>
        <c:axId val="1827449535"/>
      </c:barChart>
      <c:catAx>
        <c:axId val="18274478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7449535"/>
        <c:crosses val="autoZero"/>
        <c:auto val="1"/>
        <c:lblAlgn val="ctr"/>
        <c:lblOffset val="100"/>
        <c:noMultiLvlLbl val="0"/>
      </c:catAx>
      <c:valAx>
        <c:axId val="1827449535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74478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2878E-BF89-EA4C-86E7-56FA908F8EAB}" type="datetimeFigureOut">
              <a:rPr lang="en-US" smtClean="0"/>
              <a:t>4/5/24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6989A-23BF-874B-9EC2-84AC26EA1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980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C6989A-23BF-874B-9EC2-84AC26EA107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806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2C443-C136-6E6D-4998-E0F42145E5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1EBE0A-E080-24AA-E38D-62A62A8557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B5787-1887-1C6C-0CDF-2C00FDE2C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76C1-1CD9-1B4C-8F10-81ABED0C3384}" type="datetimeFigureOut">
              <a:rPr lang="en-US" smtClean="0"/>
              <a:t>4/5/24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6E691-1CFB-B214-27C5-48950DC10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B8EE3-9437-919F-831F-72FE154A4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AE76-8CA8-D74A-9614-FC4F10285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32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8297B-F9BE-E97D-4A53-005F43CE0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BCA158-2860-5BC4-D361-9698D5F76E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980661-D800-FE91-982E-6A2DE86F1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76C1-1CD9-1B4C-8F10-81ABED0C3384}" type="datetimeFigureOut">
              <a:rPr lang="en-US" smtClean="0"/>
              <a:t>4/5/24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2B8F7-5C3E-D3E9-818F-A52FD5B3B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DBA9A7-1B1E-10C1-32D8-E195199ED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AE76-8CA8-D74A-9614-FC4F10285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490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D5E5A4-B1C4-0112-91F7-F5E60B55B7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34D272-6413-5C66-BB2A-15260A42C3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4B35F-EBC9-3BB9-C4ED-9B5056BF3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76C1-1CD9-1B4C-8F10-81ABED0C3384}" type="datetimeFigureOut">
              <a:rPr lang="en-US" smtClean="0"/>
              <a:t>4/5/24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A51B3-46AA-E23F-3752-FD1094BB7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9C79E-660C-8A3E-7B67-44AB9A44F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AE76-8CA8-D74A-9614-FC4F10285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1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270D8-444B-88E6-4EAF-AE39631A6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D99AD-B420-AE49-8D70-24F74A49D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9035B-8CCE-D3A8-4855-4D311F7F2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76C1-1CD9-1B4C-8F10-81ABED0C3384}" type="datetimeFigureOut">
              <a:rPr lang="en-US" smtClean="0"/>
              <a:t>4/5/24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37EAE-2022-44CE-81AB-0AD5121EE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D3010-E313-B90D-62C4-B5A82FA99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AE76-8CA8-D74A-9614-FC4F10285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50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61B5A-8875-EB5D-2896-89A4A1C08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523610-19E1-D6F7-12E3-72318DC14B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E74532-46D0-046A-4E20-B25CEBF31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76C1-1CD9-1B4C-8F10-81ABED0C3384}" type="datetimeFigureOut">
              <a:rPr lang="en-US" smtClean="0"/>
              <a:t>4/5/24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37AE79-47BB-A279-74CD-91D04CF40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80AD8-C684-52CD-46D4-C1D55F7FF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AE76-8CA8-D74A-9614-FC4F10285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78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B0FDD-5FAD-34DE-AA5A-7908074C9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034CC-9065-2E1B-3EE3-D2C20CE105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D090F0-B81F-AECD-86C8-1DB727CD0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05E79-9528-F8CE-DCC8-F139A79D2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76C1-1CD9-1B4C-8F10-81ABED0C3384}" type="datetimeFigureOut">
              <a:rPr lang="en-US" smtClean="0"/>
              <a:t>4/5/24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2498E5-9A71-0AC0-F8AC-6513E7179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94C676-85C3-F49E-2BF6-C0F3F16E9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AE76-8CA8-D74A-9614-FC4F10285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841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4C696-4939-DAF6-09E6-B8DCFA831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AD5039-B2D6-A87C-3E33-CE538A6F5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F97DC1-7806-0308-60EF-1E84281BA5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14E91F-EA4C-B7D8-00B5-3589AC43F6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E3DBBB-2374-DCD6-7B8E-327596C3A7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9BA4F0-734D-0A44-3E52-67FF24F8E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76C1-1CD9-1B4C-8F10-81ABED0C3384}" type="datetimeFigureOut">
              <a:rPr lang="en-US" smtClean="0"/>
              <a:t>4/5/24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FAE2CE-BEAB-5173-AED8-A20DDB73F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0BC5D5-BAAC-A9A1-7E23-4F9F146CB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AE76-8CA8-D74A-9614-FC4F10285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91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431BB-4291-5E35-922D-C31C438B1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0B0094-8082-260A-33E9-209B35909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76C1-1CD9-1B4C-8F10-81ABED0C3384}" type="datetimeFigureOut">
              <a:rPr lang="en-US" smtClean="0"/>
              <a:t>4/5/24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21FA07-40D4-4649-0EAB-FE79FAF67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A13D21-4B22-D187-7558-B22664546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AE76-8CA8-D74A-9614-FC4F10285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209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DAD9B0-71A4-B25B-1701-93EF70AB8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76C1-1CD9-1B4C-8F10-81ABED0C3384}" type="datetimeFigureOut">
              <a:rPr lang="en-US" smtClean="0"/>
              <a:t>4/5/24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FBC995-3C5A-7CAE-416C-FA9686000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AD9A24-51A8-28F7-E94D-EB9B0EB50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AE76-8CA8-D74A-9614-FC4F10285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57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4B1F9-5157-7643-A808-28F3F1B89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3F51C-B21F-1C24-B8A8-7F232941F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42B14C-3AA5-D239-9DD0-205100D64E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C476A7-7144-FD28-107B-69A113862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76C1-1CD9-1B4C-8F10-81ABED0C3384}" type="datetimeFigureOut">
              <a:rPr lang="en-US" smtClean="0"/>
              <a:t>4/5/24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A9EF9-BF81-4A64-D908-5F07AAE13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A45B11-A08C-37E9-EFF4-0EF138A4D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AE76-8CA8-D74A-9614-FC4F10285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40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BAE39-598F-92A2-7EEF-AD8E0DA29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74C85A-CE02-481B-A1ED-498C2625B1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505B31-E424-F777-0D91-1F12944CE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F72B22-A749-0C59-E974-427A06644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76C1-1CD9-1B4C-8F10-81ABED0C3384}" type="datetimeFigureOut">
              <a:rPr lang="en-US" smtClean="0"/>
              <a:t>4/5/24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A166B0-F28F-291C-245B-D92E2B9C8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ED64DB-92FF-9B0D-4BBF-B7138F0E2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AE76-8CA8-D74A-9614-FC4F10285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471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607BD2-F664-2DFC-6319-85B15E215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0D9AA-F0DF-0DCD-318E-E0112D0D1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41983-DDCA-471C-736C-AD66BFFFC3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776C1-1CD9-1B4C-8F10-81ABED0C3384}" type="datetimeFigureOut">
              <a:rPr lang="en-US" smtClean="0"/>
              <a:t>4/5/24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8D14E-C9DF-96F8-1C2A-EC9BDBE89C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F3F86-5330-44DB-A6A2-9283D4582F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7AE76-8CA8-D74A-9614-FC4F10285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403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F26ACEE7-022E-F766-51F4-F6745B9C79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5650" cy="686157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3E95C58-8B8D-3448-8557-77A55D97A6FE}"/>
              </a:ext>
            </a:extLst>
          </p:cNvPr>
          <p:cNvSpPr txBox="1"/>
          <p:nvPr/>
        </p:nvSpPr>
        <p:spPr>
          <a:xfrm>
            <a:off x="4659086" y="5867400"/>
            <a:ext cx="3396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Q1 Financial Review</a:t>
            </a:r>
          </a:p>
        </p:txBody>
      </p:sp>
    </p:spTree>
    <p:extLst>
      <p:ext uri="{BB962C8B-B14F-4D97-AF65-F5344CB8AC3E}">
        <p14:creationId xmlns:p14="http://schemas.microsoft.com/office/powerpoint/2010/main" val="680223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26ACEE7-022E-F766-51F4-F6745B9C79B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355" y="0"/>
            <a:ext cx="12185645" cy="686157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0D4D7B1-94E1-1D13-F2B9-C4789179D865}"/>
              </a:ext>
            </a:extLst>
          </p:cNvPr>
          <p:cNvSpPr txBox="1"/>
          <p:nvPr/>
        </p:nvSpPr>
        <p:spPr>
          <a:xfrm>
            <a:off x="3052118" y="432486"/>
            <a:ext cx="87115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spc="600" dirty="0">
                <a:latin typeface="Arial Black" panose="020B0604020202020204" pitchFamily="34" charset="0"/>
                <a:cs typeface="Arial Black" panose="020B0604020202020204" pitchFamily="34" charset="0"/>
              </a:rPr>
              <a:t>Overall Q1 Highlights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3639A3-2FB7-9482-7ADF-22017660F331}"/>
              </a:ext>
            </a:extLst>
          </p:cNvPr>
          <p:cNvSpPr txBox="1"/>
          <p:nvPr/>
        </p:nvSpPr>
        <p:spPr>
          <a:xfrm>
            <a:off x="3052118" y="1843950"/>
            <a:ext cx="962368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pc="300" dirty="0">
                <a:cs typeface="Arial" panose="020B0604020202020204" pitchFamily="34" charset="0"/>
              </a:rPr>
              <a:t>Net income for the Quarter: </a:t>
            </a:r>
            <a:r>
              <a:rPr lang="en-US" sz="2000" b="1" spc="300" dirty="0">
                <a:solidFill>
                  <a:schemeClr val="accent6"/>
                </a:solidFill>
                <a:cs typeface="Arial" panose="020B0604020202020204" pitchFamily="34" charset="0"/>
              </a:rPr>
              <a:t>$41,016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pc="300" dirty="0">
                <a:cs typeface="Arial" panose="020B0604020202020204" pitchFamily="34" charset="0"/>
              </a:rPr>
              <a:t>Current Cash Position: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spc="300" dirty="0">
                <a:cs typeface="Arial" panose="020B0604020202020204" pitchFamily="34" charset="0"/>
              </a:rPr>
              <a:t>Savings (4%) - </a:t>
            </a:r>
            <a:r>
              <a:rPr lang="en-US" sz="2000" b="1" spc="300" dirty="0">
                <a:cs typeface="Arial" panose="020B0604020202020204" pitchFamily="34" charset="0"/>
              </a:rPr>
              <a:t>$199,812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spc="300" dirty="0">
                <a:cs typeface="Arial" panose="020B0604020202020204" pitchFamily="34" charset="0"/>
              </a:rPr>
              <a:t>Operating account - </a:t>
            </a:r>
            <a:r>
              <a:rPr lang="en-US" sz="2000" b="1" spc="300" dirty="0">
                <a:cs typeface="Arial" panose="020B0604020202020204" pitchFamily="34" charset="0"/>
              </a:rPr>
              <a:t>$88,634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pc="300" dirty="0">
                <a:cs typeface="Arial" panose="020B0604020202020204" pitchFamily="34" charset="0"/>
              </a:rPr>
              <a:t>Other Financial highlights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spc="300" dirty="0">
                <a:cs typeface="Arial" panose="020B0604020202020204" pitchFamily="34" charset="0"/>
              </a:rPr>
              <a:t>Strong Q1 giving results up </a:t>
            </a:r>
            <a:r>
              <a:rPr lang="en-US" sz="2000" b="1" spc="300" dirty="0">
                <a:solidFill>
                  <a:schemeClr val="accent6"/>
                </a:solidFill>
                <a:cs typeface="Arial" panose="020B0604020202020204" pitchFamily="34" charset="0"/>
              </a:rPr>
              <a:t>28% </a:t>
            </a:r>
            <a:r>
              <a:rPr lang="en-US" sz="2000" spc="300" dirty="0">
                <a:cs typeface="Arial" panose="020B0604020202020204" pitchFamily="34" charset="0"/>
              </a:rPr>
              <a:t>year over year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spc="300" dirty="0">
                <a:cs typeface="Arial" panose="020B0604020202020204" pitchFamily="34" charset="0"/>
              </a:rPr>
              <a:t>Parking revenue up </a:t>
            </a:r>
            <a:r>
              <a:rPr lang="en-US" sz="2000" b="1" spc="300" dirty="0">
                <a:solidFill>
                  <a:schemeClr val="accent6"/>
                </a:solidFill>
                <a:cs typeface="Arial" panose="020B0604020202020204" pitchFamily="34" charset="0"/>
              </a:rPr>
              <a:t>19%</a:t>
            </a:r>
            <a:r>
              <a:rPr lang="en-US" sz="2000" spc="300" dirty="0">
                <a:cs typeface="Arial" panose="020B0604020202020204" pitchFamily="34" charset="0"/>
              </a:rPr>
              <a:t> year over year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spc="300" dirty="0">
                <a:cs typeface="Arial" panose="020B0604020202020204" pitchFamily="34" charset="0"/>
              </a:rPr>
              <a:t>20 unique new givers added during the Quarter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spc="300" dirty="0">
                <a:cs typeface="Arial" panose="020B0604020202020204" pitchFamily="34" charset="0"/>
              </a:rPr>
              <a:t>New Kids Ministry Director, </a:t>
            </a:r>
            <a:r>
              <a:rPr lang="en-US" sz="2000" b="1" u="sng" spc="300" dirty="0">
                <a:cs typeface="Arial" panose="020B0604020202020204" pitchFamily="34" charset="0"/>
              </a:rPr>
              <a:t>Lindsay Simpson</a:t>
            </a:r>
          </a:p>
          <a:p>
            <a:pPr lvl="1"/>
            <a:r>
              <a:rPr lang="en-US" sz="2000" spc="300" dirty="0"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0588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26ACEE7-022E-F766-51F4-F6745B9C79B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85645" cy="729459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42E394C-66EB-662B-0B8A-341B549F3015}"/>
              </a:ext>
            </a:extLst>
          </p:cNvPr>
          <p:cNvSpPr txBox="1"/>
          <p:nvPr/>
        </p:nvSpPr>
        <p:spPr>
          <a:xfrm>
            <a:off x="333632" y="288993"/>
            <a:ext cx="64255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spc="600" dirty="0">
                <a:latin typeface="Arial Black" panose="020B0604020202020204" pitchFamily="34" charset="0"/>
                <a:cs typeface="Arial Black" panose="020B0604020202020204" pitchFamily="34" charset="0"/>
              </a:rPr>
              <a:t>Giving/Income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3F15A0-1303-EB42-9CFA-FD09BC5A4607}"/>
              </a:ext>
            </a:extLst>
          </p:cNvPr>
          <p:cNvSpPr txBox="1"/>
          <p:nvPr/>
        </p:nvSpPr>
        <p:spPr>
          <a:xfrm>
            <a:off x="8442212" y="5164714"/>
            <a:ext cx="382403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0" i="1" dirty="0">
                <a:solidFill>
                  <a:srgbClr val="222222"/>
                </a:solidFill>
                <a:effectLst/>
              </a:rPr>
              <a:t>March 2024</a:t>
            </a:r>
            <a:endParaRPr lang="en-US" b="0" i="0" dirty="0">
              <a:solidFill>
                <a:srgbClr val="222222"/>
              </a:solidFill>
              <a:effectLst/>
            </a:endParaRPr>
          </a:p>
          <a:p>
            <a:pPr algn="l" rtl="0"/>
            <a:r>
              <a:rPr lang="en-US" b="1" i="0" dirty="0">
                <a:solidFill>
                  <a:srgbClr val="222222"/>
                </a:solidFill>
                <a:effectLst/>
              </a:rPr>
              <a:t>Number of gifts:</a:t>
            </a:r>
            <a:r>
              <a:rPr lang="en-US" b="0" i="0" dirty="0">
                <a:solidFill>
                  <a:srgbClr val="222222"/>
                </a:solidFill>
                <a:effectLst/>
              </a:rPr>
              <a:t> 153</a:t>
            </a:r>
          </a:p>
          <a:p>
            <a:pPr algn="l" rtl="0"/>
            <a:r>
              <a:rPr lang="en-US" b="1" i="0" dirty="0">
                <a:solidFill>
                  <a:srgbClr val="222222"/>
                </a:solidFill>
                <a:effectLst/>
              </a:rPr>
              <a:t>Number of people who gave:</a:t>
            </a:r>
            <a:r>
              <a:rPr lang="en-US" b="0" i="0" dirty="0">
                <a:solidFill>
                  <a:srgbClr val="222222"/>
                </a:solidFill>
                <a:effectLst/>
              </a:rPr>
              <a:t> 88</a:t>
            </a:r>
          </a:p>
          <a:p>
            <a:pPr algn="l" rtl="0"/>
            <a:r>
              <a:rPr lang="en-US" b="1" i="0" dirty="0">
                <a:solidFill>
                  <a:srgbClr val="222222"/>
                </a:solidFill>
                <a:effectLst/>
              </a:rPr>
              <a:t>New givers: </a:t>
            </a:r>
            <a:r>
              <a:rPr lang="en-US" b="0" i="0" dirty="0">
                <a:solidFill>
                  <a:srgbClr val="222222"/>
                </a:solidFill>
                <a:effectLst/>
              </a:rPr>
              <a:t>10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184A74A-2CCF-9C42-B0D1-EA96D1B5F266}"/>
              </a:ext>
            </a:extLst>
          </p:cNvPr>
          <p:cNvSpPr txBox="1"/>
          <p:nvPr/>
        </p:nvSpPr>
        <p:spPr>
          <a:xfrm>
            <a:off x="4226312" y="5180101"/>
            <a:ext cx="374039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b="0" i="1" dirty="0">
                <a:solidFill>
                  <a:srgbClr val="222222"/>
                </a:solidFill>
                <a:effectLst/>
              </a:rPr>
              <a:t>February 2024</a:t>
            </a:r>
          </a:p>
          <a:p>
            <a:pPr algn="l" rtl="0"/>
            <a:r>
              <a:rPr lang="en-US" b="1" i="0" dirty="0">
                <a:solidFill>
                  <a:srgbClr val="222222"/>
                </a:solidFill>
                <a:effectLst/>
              </a:rPr>
              <a:t>Number of gifts:</a:t>
            </a:r>
            <a:r>
              <a:rPr lang="en-US" b="0" i="0" dirty="0">
                <a:solidFill>
                  <a:srgbClr val="222222"/>
                </a:solidFill>
                <a:effectLst/>
              </a:rPr>
              <a:t> 138</a:t>
            </a:r>
          </a:p>
          <a:p>
            <a:pPr algn="l" rtl="0"/>
            <a:r>
              <a:rPr lang="en-US" b="1" i="0" dirty="0">
                <a:solidFill>
                  <a:srgbClr val="222222"/>
                </a:solidFill>
                <a:effectLst/>
              </a:rPr>
              <a:t>Number of people who gave:</a:t>
            </a:r>
            <a:r>
              <a:rPr lang="en-US" b="0" i="0" dirty="0">
                <a:solidFill>
                  <a:srgbClr val="222222"/>
                </a:solidFill>
                <a:effectLst/>
              </a:rPr>
              <a:t> 82</a:t>
            </a:r>
          </a:p>
          <a:p>
            <a:pPr algn="l" rtl="0"/>
            <a:r>
              <a:rPr lang="en-US" b="1" i="0" dirty="0">
                <a:solidFill>
                  <a:srgbClr val="222222"/>
                </a:solidFill>
                <a:effectLst/>
              </a:rPr>
              <a:t>New givers: </a:t>
            </a:r>
            <a:r>
              <a:rPr lang="en-US" b="0" i="0" dirty="0">
                <a:solidFill>
                  <a:srgbClr val="222222"/>
                </a:solidFill>
                <a:effectLst/>
              </a:rPr>
              <a:t>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3202843-9C3D-8543-826C-A41B1032C797}"/>
              </a:ext>
            </a:extLst>
          </p:cNvPr>
          <p:cNvSpPr txBox="1"/>
          <p:nvPr/>
        </p:nvSpPr>
        <p:spPr>
          <a:xfrm>
            <a:off x="338255" y="5195489"/>
            <a:ext cx="336766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b="0" i="1" dirty="0">
                <a:solidFill>
                  <a:srgbClr val="222222"/>
                </a:solidFill>
                <a:effectLst/>
              </a:rPr>
              <a:t>Jan 2024</a:t>
            </a:r>
          </a:p>
          <a:p>
            <a:pPr algn="l" rtl="0"/>
            <a:r>
              <a:rPr lang="en-US" b="1" i="0" dirty="0">
                <a:solidFill>
                  <a:srgbClr val="222222"/>
                </a:solidFill>
                <a:effectLst/>
              </a:rPr>
              <a:t>Number of gifts:</a:t>
            </a:r>
            <a:r>
              <a:rPr lang="en-US" b="0" i="0" dirty="0">
                <a:solidFill>
                  <a:srgbClr val="222222"/>
                </a:solidFill>
                <a:effectLst/>
              </a:rPr>
              <a:t> 132</a:t>
            </a:r>
          </a:p>
          <a:p>
            <a:pPr algn="l" rtl="0"/>
            <a:r>
              <a:rPr lang="en-US" b="1" i="0" dirty="0">
                <a:solidFill>
                  <a:srgbClr val="222222"/>
                </a:solidFill>
                <a:effectLst/>
              </a:rPr>
              <a:t>Number of people who gave:</a:t>
            </a:r>
            <a:r>
              <a:rPr lang="en-US" b="0" i="0" dirty="0">
                <a:solidFill>
                  <a:srgbClr val="222222"/>
                </a:solidFill>
                <a:effectLst/>
              </a:rPr>
              <a:t> 79</a:t>
            </a:r>
          </a:p>
          <a:p>
            <a:pPr algn="l" rtl="0"/>
            <a:r>
              <a:rPr lang="en-US" b="1" i="0" dirty="0">
                <a:solidFill>
                  <a:srgbClr val="222222"/>
                </a:solidFill>
                <a:effectLst/>
              </a:rPr>
              <a:t>New givers:</a:t>
            </a:r>
            <a:r>
              <a:rPr lang="en-US" b="0" i="0" dirty="0">
                <a:solidFill>
                  <a:srgbClr val="222222"/>
                </a:solidFill>
                <a:effectLst/>
              </a:rPr>
              <a:t>  ﻿5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953B3632-D998-B841-A732-0B85E08F56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6814472"/>
              </p:ext>
            </p:extLst>
          </p:nvPr>
        </p:nvGraphicFramePr>
        <p:xfrm>
          <a:off x="2510201" y="945592"/>
          <a:ext cx="7165242" cy="4039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13895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26ACEE7-022E-F766-51F4-F6745B9C79B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86743" cy="732434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CED4CF5-47D7-4C8A-E280-17024ACD299B}"/>
              </a:ext>
            </a:extLst>
          </p:cNvPr>
          <p:cNvSpPr txBox="1"/>
          <p:nvPr/>
        </p:nvSpPr>
        <p:spPr>
          <a:xfrm>
            <a:off x="677999" y="580090"/>
            <a:ext cx="486836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spc="600" dirty="0">
                <a:latin typeface="Arial Black" panose="020B0604020202020204" pitchFamily="34" charset="0"/>
                <a:cs typeface="Arial Black" panose="020B0604020202020204" pitchFamily="34" charset="0"/>
              </a:rPr>
              <a:t>Expense Details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B899E2-419F-A04C-9CC3-1446F502E189}"/>
              </a:ext>
            </a:extLst>
          </p:cNvPr>
          <p:cNvSpPr txBox="1"/>
          <p:nvPr/>
        </p:nvSpPr>
        <p:spPr>
          <a:xfrm>
            <a:off x="5940963" y="5108456"/>
            <a:ext cx="624468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Additional Commentary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Misc. Expense</a:t>
            </a:r>
            <a:r>
              <a:rPr lang="en-US" sz="1400" dirty="0"/>
              <a:t> – pressure vs budget due to Strand rental for Easter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People Ministry</a:t>
            </a:r>
            <a:r>
              <a:rPr lang="en-US" sz="1400" dirty="0"/>
              <a:t> – pressure driven by additional resources needed to cover volunteer short fall in City Kids, as well as new young adult ministry expenses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City Serve</a:t>
            </a:r>
            <a:r>
              <a:rPr lang="en-US" sz="1400" dirty="0"/>
              <a:t> – additional support for our global partners in England in preparation for our team to visit in May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Payroll</a:t>
            </a:r>
            <a:r>
              <a:rPr lang="en-US" sz="1400" dirty="0"/>
              <a:t> – One time payment for an adjustment to our health premium plan 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5E471765-47E7-B847-9D0C-04E5148A0F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3491973"/>
              </p:ext>
            </p:extLst>
          </p:nvPr>
        </p:nvGraphicFramePr>
        <p:xfrm>
          <a:off x="6589980" y="1637030"/>
          <a:ext cx="4946650" cy="292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6" name="Picture 15">
            <a:extLst>
              <a:ext uri="{FF2B5EF4-FFF2-40B4-BE49-F238E27FC236}">
                <a16:creationId xmlns:a16="http://schemas.microsoft.com/office/drawing/2014/main" id="{783432B0-BF2B-1A4E-87B6-0F2AF209A4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238" y="2303272"/>
            <a:ext cx="5115419" cy="1600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770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26ACEE7-022E-F766-51F4-F6745B9C79B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355" y="0"/>
            <a:ext cx="12185645" cy="686157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42E394C-66EB-662B-0B8A-341B549F3015}"/>
              </a:ext>
            </a:extLst>
          </p:cNvPr>
          <p:cNvSpPr txBox="1"/>
          <p:nvPr/>
        </p:nvSpPr>
        <p:spPr>
          <a:xfrm>
            <a:off x="333632" y="288993"/>
            <a:ext cx="64255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spc="600" dirty="0">
                <a:latin typeface="Arial Black" panose="020B0604020202020204" pitchFamily="34" charset="0"/>
                <a:cs typeface="Arial Black" panose="020B0604020202020204" pitchFamily="34" charset="0"/>
              </a:rPr>
              <a:t>Looking Forward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A334FE-3DCD-E945-6957-801C5178E4E5}"/>
              </a:ext>
            </a:extLst>
          </p:cNvPr>
          <p:cNvSpPr txBox="1"/>
          <p:nvPr/>
        </p:nvSpPr>
        <p:spPr>
          <a:xfrm>
            <a:off x="333631" y="1165654"/>
            <a:ext cx="1012950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pc="300" dirty="0">
                <a:latin typeface="Arial" panose="020B0604020202020204" pitchFamily="34" charset="0"/>
                <a:cs typeface="Arial" panose="020B0604020202020204" pitchFamily="34" charset="0"/>
              </a:rPr>
              <a:t>Savings Goal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spc="300" dirty="0">
                <a:latin typeface="Arial" panose="020B0604020202020204" pitchFamily="34" charset="0"/>
                <a:cs typeface="Arial" panose="020B0604020202020204" pitchFamily="34" charset="0"/>
              </a:rPr>
              <a:t>End of 2024 – </a:t>
            </a:r>
            <a:r>
              <a:rPr lang="en-US" sz="2000" b="1" spc="300" dirty="0">
                <a:latin typeface="Arial" panose="020B0604020202020204" pitchFamily="34" charset="0"/>
                <a:cs typeface="Arial" panose="020B0604020202020204" pitchFamily="34" charset="0"/>
              </a:rPr>
              <a:t>$250,000</a:t>
            </a:r>
            <a:r>
              <a:rPr lang="en-US" sz="2000" spc="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pc="300" dirty="0">
                <a:latin typeface="Arial" panose="020B0604020202020204" pitchFamily="34" charset="0"/>
                <a:cs typeface="Arial" panose="020B0604020202020204" pitchFamily="34" charset="0"/>
              </a:rPr>
              <a:t>Upcoming lease negotiations with our Landlord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pc="300" dirty="0">
                <a:latin typeface="Arial" panose="020B0604020202020204" pitchFamily="34" charset="0"/>
                <a:cs typeface="Arial" panose="020B0604020202020204" pitchFamily="34" charset="0"/>
              </a:rPr>
              <a:t>Worship Area Expansion/ Additional Service 2024-25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pc="300" dirty="0">
                <a:latin typeface="Arial" panose="020B0604020202020204" pitchFamily="34" charset="0"/>
                <a:cs typeface="Arial" panose="020B0604020202020204" pitchFamily="34" charset="0"/>
              </a:rPr>
              <a:t>Growing City Serve to support Local Church Plants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pc="300" dirty="0">
                <a:latin typeface="Arial" panose="020B0604020202020204" pitchFamily="34" charset="0"/>
                <a:cs typeface="Arial" panose="020B0604020202020204" pitchFamily="34" charset="0"/>
              </a:rPr>
              <a:t>Potential Staff needs – Youth roles, Production and Communications Roles</a:t>
            </a:r>
          </a:p>
          <a:p>
            <a:pPr lvl="1"/>
            <a:endParaRPr lang="en-US" sz="2000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838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27940</TotalTime>
  <Words>252</Words>
  <Application>Microsoft Macintosh PowerPoint</Application>
  <PresentationFormat>Widescreen</PresentationFormat>
  <Paragraphs>44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Breanna Cannon</dc:creator>
  <cp:lastModifiedBy>Ben Akrong</cp:lastModifiedBy>
  <cp:revision>7</cp:revision>
  <dcterms:created xsi:type="dcterms:W3CDTF">2023-05-02T00:03:26Z</dcterms:created>
  <dcterms:modified xsi:type="dcterms:W3CDTF">2024-04-06T11:31:01Z</dcterms:modified>
</cp:coreProperties>
</file>