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60" r:id="rId3"/>
    <p:sldId id="262" r:id="rId4"/>
    <p:sldId id="261" r:id="rId5"/>
    <p:sldId id="257" r:id="rId6"/>
    <p:sldId id="25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90"/>
    <p:restoredTop sz="94599"/>
  </p:normalViewPr>
  <p:slideViewPr>
    <p:cSldViewPr snapToGrid="0">
      <p:cViewPr varScale="1">
        <p:scale>
          <a:sx n="92" d="100"/>
          <a:sy n="92" d="100"/>
        </p:scale>
        <p:origin x="912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cecilakrong/Desktop/CCM%20Result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cecilakrong/Desktop/CCM%20Result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cecilakrong/Desktop/CCM%20Results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cap="none" spc="2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Income vs. Expense</a:t>
            </a:r>
          </a:p>
        </c:rich>
      </c:tx>
      <c:layout>
        <c:manualLayout>
          <c:xMode val="edge"/>
          <c:yMode val="edge"/>
          <c:x val="0.41877559315674556"/>
          <c:y val="2.453270576703477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cap="none" spc="2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'1H 2025'!$J$3</c:f>
              <c:strCache>
                <c:ptCount val="1"/>
                <c:pt idx="0">
                  <c:v>Income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 w="9525" cap="flat" cmpd="sng" algn="ctr">
              <a:noFill/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'1H 2025'!$K$2:$P$2</c:f>
              <c:strCache>
                <c:ptCount val="6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</c:strCache>
            </c:strRef>
          </c:cat>
          <c:val>
            <c:numRef>
              <c:f>'1H 2025'!$K$3:$P$3</c:f>
              <c:numCache>
                <c:formatCode>_("$"* #,##0_);_("$"* \(#,##0\);_("$"* "-"??_);_(@_)</c:formatCode>
                <c:ptCount val="6"/>
                <c:pt idx="0">
                  <c:v>74427.63</c:v>
                </c:pt>
                <c:pt idx="1">
                  <c:v>74349.669999999984</c:v>
                </c:pt>
                <c:pt idx="2">
                  <c:v>97948.68</c:v>
                </c:pt>
                <c:pt idx="3">
                  <c:v>70661.73000000001</c:v>
                </c:pt>
                <c:pt idx="4">
                  <c:v>66197.64</c:v>
                </c:pt>
                <c:pt idx="5">
                  <c:v>112801.78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59B-7247-89EF-BD99EDEBAB9F}"/>
            </c:ext>
          </c:extLst>
        </c:ser>
        <c:ser>
          <c:idx val="1"/>
          <c:order val="1"/>
          <c:tx>
            <c:strRef>
              <c:f>'1H 2025'!$J$4</c:f>
              <c:strCache>
                <c:ptCount val="1"/>
                <c:pt idx="0">
                  <c:v>Expense</c:v>
                </c:pt>
              </c:strCache>
            </c:strRef>
          </c:tx>
          <c:spPr>
            <a:solidFill>
              <a:srgbClr val="FD5E43"/>
            </a:solidFill>
            <a:ln w="9525" cap="flat" cmpd="sng" algn="ctr">
              <a:solidFill>
                <a:schemeClr val="accent2"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'1H 2025'!$K$2:$P$2</c:f>
              <c:strCache>
                <c:ptCount val="6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</c:strCache>
            </c:strRef>
          </c:cat>
          <c:val>
            <c:numRef>
              <c:f>'1H 2025'!$K$4:$P$4</c:f>
              <c:numCache>
                <c:formatCode>_("$"* #,##0_);_("$"* \(#,##0\);_("$"* "-"??_);_(@_)</c:formatCode>
                <c:ptCount val="6"/>
                <c:pt idx="0">
                  <c:v>77796.280000000013</c:v>
                </c:pt>
                <c:pt idx="1">
                  <c:v>75442.720000000001</c:v>
                </c:pt>
                <c:pt idx="2">
                  <c:v>75437.789999999994</c:v>
                </c:pt>
                <c:pt idx="3">
                  <c:v>83929.95</c:v>
                </c:pt>
                <c:pt idx="4">
                  <c:v>84411.930000000022</c:v>
                </c:pt>
                <c:pt idx="5">
                  <c:v>85391.22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59B-7247-89EF-BD99EDEBAB9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1827447887"/>
        <c:axId val="1827449535"/>
      </c:barChart>
      <c:catAx>
        <c:axId val="18274478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27449535"/>
        <c:crosses val="autoZero"/>
        <c:auto val="1"/>
        <c:lblAlgn val="ctr"/>
        <c:lblOffset val="100"/>
        <c:noMultiLvlLbl val="0"/>
      </c:catAx>
      <c:valAx>
        <c:axId val="1827449535"/>
        <c:scaling>
          <c:orientation val="minMax"/>
          <c:max val="150000"/>
          <c:min val="0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_(&quot;$&quot;* #,##0_);_(&quot;$&quot;* \(#,##0\);_(&quot;$&quot;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2744788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cap="none" spc="2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 dirty="0"/>
              <a:t>Income Breakdown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cap="none" spc="2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'1H 2025'!$J$29</c:f>
              <c:strCache>
                <c:ptCount val="1"/>
                <c:pt idx="0">
                  <c:v>Tithes</c:v>
                </c:pt>
              </c:strCache>
            </c:strRef>
          </c:tx>
          <c:spPr>
            <a:solidFill>
              <a:schemeClr val="accent6">
                <a:lumMod val="20000"/>
                <a:lumOff val="80000"/>
              </a:schemeClr>
            </a:solidFill>
            <a:ln w="9525" cap="flat" cmpd="sng" algn="ctr">
              <a:solidFill>
                <a:schemeClr val="accent6">
                  <a:lumMod val="20000"/>
                  <a:lumOff val="8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'1H 2025'!$K$28:$P$28</c:f>
              <c:strCache>
                <c:ptCount val="6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</c:strCache>
            </c:strRef>
          </c:cat>
          <c:val>
            <c:numRef>
              <c:f>'1H 2025'!$K$29:$P$29</c:f>
              <c:numCache>
                <c:formatCode>_("$"* #,##0_);_("$"* \(#,##0\);_("$"* "-"??_);_(@_)</c:formatCode>
                <c:ptCount val="6"/>
                <c:pt idx="0">
                  <c:v>64774.02</c:v>
                </c:pt>
                <c:pt idx="1">
                  <c:v>63809.13</c:v>
                </c:pt>
                <c:pt idx="2">
                  <c:v>84122.03</c:v>
                </c:pt>
                <c:pt idx="3">
                  <c:v>58396.23</c:v>
                </c:pt>
                <c:pt idx="4">
                  <c:v>52618.720000000001</c:v>
                </c:pt>
                <c:pt idx="5">
                  <c:v>100377.74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87B-F643-B15C-135904DE1E10}"/>
            </c:ext>
          </c:extLst>
        </c:ser>
        <c:ser>
          <c:idx val="1"/>
          <c:order val="1"/>
          <c:tx>
            <c:strRef>
              <c:f>'1H 2025'!$J$30</c:f>
              <c:strCache>
                <c:ptCount val="1"/>
                <c:pt idx="0">
                  <c:v>Parking</c:v>
                </c:pt>
              </c:strCache>
            </c:strRef>
          </c:tx>
          <c:spPr>
            <a:solidFill>
              <a:schemeClr val="accent5">
                <a:lumMod val="40000"/>
                <a:lumOff val="60000"/>
              </a:schemeClr>
            </a:solidFill>
            <a:ln w="9525" cap="flat" cmpd="sng" algn="ctr">
              <a:solidFill>
                <a:schemeClr val="accent5"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'1H 2025'!$K$28:$P$28</c:f>
              <c:strCache>
                <c:ptCount val="6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</c:strCache>
            </c:strRef>
          </c:cat>
          <c:val>
            <c:numRef>
              <c:f>'1H 2025'!$K$30:$P$30</c:f>
              <c:numCache>
                <c:formatCode>_("$"* #,##0_);_("$"* \(#,##0\);_("$"* "-"??_);_(@_)</c:formatCode>
                <c:ptCount val="6"/>
                <c:pt idx="0">
                  <c:v>8362.61</c:v>
                </c:pt>
                <c:pt idx="1">
                  <c:v>9292.86</c:v>
                </c:pt>
                <c:pt idx="2">
                  <c:v>12439.48</c:v>
                </c:pt>
                <c:pt idx="3">
                  <c:v>10229.85</c:v>
                </c:pt>
                <c:pt idx="4">
                  <c:v>12257.74</c:v>
                </c:pt>
                <c:pt idx="5">
                  <c:v>11500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87B-F643-B15C-135904DE1E10}"/>
            </c:ext>
          </c:extLst>
        </c:ser>
        <c:ser>
          <c:idx val="3"/>
          <c:order val="2"/>
          <c:tx>
            <c:strRef>
              <c:f>'1H 2025'!$J$31</c:f>
              <c:strCache>
                <c:ptCount val="1"/>
                <c:pt idx="0">
                  <c:v>Other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lumMod val="60000"/>
                    <a:lumMod val="110000"/>
                    <a:satMod val="105000"/>
                    <a:tint val="67000"/>
                  </a:schemeClr>
                </a:gs>
                <a:gs pos="50000">
                  <a:schemeClr val="accent6">
                    <a:lumMod val="60000"/>
                    <a:lumMod val="105000"/>
                    <a:satMod val="103000"/>
                    <a:tint val="73000"/>
                  </a:schemeClr>
                </a:gs>
                <a:gs pos="100000">
                  <a:schemeClr val="accent6">
                    <a:lumMod val="60000"/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6">
                  <a:lumMod val="60000"/>
                  <a:shade val="95000"/>
                </a:schemeClr>
              </a:solidFill>
              <a:round/>
            </a:ln>
            <a:effectLst/>
          </c:spPr>
          <c:invertIfNegative val="0"/>
          <c:dLbls>
            <c:dLbl>
              <c:idx val="0"/>
              <c:layout>
                <c:manualLayout>
                  <c:x val="-7.8178797031559066E-3"/>
                  <c:y val="-2.9523635766814198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87B-F643-B15C-135904DE1E10}"/>
                </c:ext>
              </c:extLst>
            </c:dLbl>
            <c:dLbl>
              <c:idx val="1"/>
              <c:layout>
                <c:manualLayout>
                  <c:x val="1.7724453689072239E-3"/>
                  <c:y val="-3.772672237712018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87B-F643-B15C-135904DE1E10}"/>
                </c:ext>
              </c:extLst>
            </c:dLbl>
            <c:dLbl>
              <c:idx val="2"/>
              <c:layout>
                <c:manualLayout>
                  <c:x val="1.7724453689072239E-3"/>
                  <c:y val="-2.8295041782840133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87B-F643-B15C-135904DE1E10}"/>
                </c:ext>
              </c:extLst>
            </c:dLbl>
            <c:dLbl>
              <c:idx val="3"/>
              <c:layout>
                <c:manualLayout>
                  <c:x val="-7.0897814756291557E-3"/>
                  <c:y val="-3.4582828845693525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87B-F643-B15C-135904DE1E10}"/>
                </c:ext>
              </c:extLst>
            </c:dLbl>
            <c:dLbl>
              <c:idx val="4"/>
              <c:layout>
                <c:manualLayout>
                  <c:x val="1.7724453689072889E-3"/>
                  <c:y val="-3.7726722377120235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87B-F643-B15C-135904DE1E10}"/>
                </c:ext>
              </c:extLst>
            </c:dLbl>
            <c:dLbl>
              <c:idx val="5"/>
              <c:layout>
                <c:manualLayout>
                  <c:x val="-1.7724453689072889E-3"/>
                  <c:y val="-2.8295041782840133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87B-F643-B15C-135904DE1E10}"/>
                </c:ext>
              </c:extLst>
            </c:dLbl>
            <c:dLbl>
              <c:idx val="6"/>
              <c:layout>
                <c:manualLayout>
                  <c:x val="1.7724453689072889E-3"/>
                  <c:y val="-4.0999514015451675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887B-F643-B15C-135904DE1E1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'1H 2025'!$K$28:$P$28</c:f>
              <c:strCache>
                <c:ptCount val="6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</c:strCache>
            </c:strRef>
          </c:cat>
          <c:val>
            <c:numRef>
              <c:f>'1H 2025'!$K$31:$P$31</c:f>
              <c:numCache>
                <c:formatCode>_("$"* #,##0_);_("$"* \(#,##0\);_("$"* "-"??_);_(@_)</c:formatCode>
                <c:ptCount val="6"/>
                <c:pt idx="0">
                  <c:v>1291.0000000000073</c:v>
                </c:pt>
                <c:pt idx="1">
                  <c:v>1247.6800000000003</c:v>
                </c:pt>
                <c:pt idx="2">
                  <c:v>1387.1699999999946</c:v>
                </c:pt>
                <c:pt idx="3">
                  <c:v>2035.6500000000069</c:v>
                </c:pt>
                <c:pt idx="4">
                  <c:v>1321.1799999999985</c:v>
                </c:pt>
                <c:pt idx="5">
                  <c:v>924.0399999999936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887B-F643-B15C-135904DE1E10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86461456"/>
        <c:axId val="86255984"/>
      </c:barChart>
      <c:catAx>
        <c:axId val="864614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6255984"/>
        <c:crosses val="autoZero"/>
        <c:auto val="1"/>
        <c:lblAlgn val="ctr"/>
        <c:lblOffset val="100"/>
        <c:noMultiLvlLbl val="0"/>
      </c:catAx>
      <c:valAx>
        <c:axId val="862559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accent6">
                  <a:lumMod val="20000"/>
                  <a:lumOff val="80000"/>
                  <a:alpha val="3000"/>
                </a:schemeClr>
              </a:solidFill>
              <a:round/>
            </a:ln>
            <a:effectLst/>
          </c:spPr>
        </c:majorGridlines>
        <c:numFmt formatCode="_(&quot;$&quot;* #,##0_);_(&quot;$&quot;* \(#,##0\);_(&quot;$&quot;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64614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1H Expense Breakdown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'1H 2025'!$J$62</c:f>
              <c:strCache>
                <c:ptCount val="1"/>
                <c:pt idx="0">
                  <c:v>Personnel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'1H 2025'!$K$61:$S$61</c:f>
              <c:strCache>
                <c:ptCount val="6"/>
                <c:pt idx="0">
                  <c:v>January</c:v>
                </c:pt>
                <c:pt idx="1">
                  <c:v>Feburary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</c:strCache>
            </c:strRef>
          </c:cat>
          <c:val>
            <c:numRef>
              <c:f>'1H 2025'!$K$62:$S$62</c:f>
              <c:numCache>
                <c:formatCode>_("$"* #,##0_);_("$"* \(#,##0\);_("$"* "-"??_);_(@_)</c:formatCode>
                <c:ptCount val="6"/>
                <c:pt idx="0">
                  <c:v>31547.07</c:v>
                </c:pt>
                <c:pt idx="1">
                  <c:v>36818.75</c:v>
                </c:pt>
                <c:pt idx="2">
                  <c:v>32370.67</c:v>
                </c:pt>
                <c:pt idx="3">
                  <c:v>34275.82</c:v>
                </c:pt>
                <c:pt idx="4">
                  <c:v>42806.57</c:v>
                </c:pt>
                <c:pt idx="5">
                  <c:v>42022.720000000001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B33-C54A-BC73-D744FA35821A}"/>
            </c:ext>
          </c:extLst>
        </c:ser>
        <c:ser>
          <c:idx val="1"/>
          <c:order val="1"/>
          <c:tx>
            <c:strRef>
              <c:f>'1H 2025'!$J$63</c:f>
              <c:strCache>
                <c:ptCount val="1"/>
                <c:pt idx="0">
                  <c:v>Facilities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'1H 2025'!$K$61:$S$61</c:f>
              <c:strCache>
                <c:ptCount val="6"/>
                <c:pt idx="0">
                  <c:v>January</c:v>
                </c:pt>
                <c:pt idx="1">
                  <c:v>Feburary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</c:strCache>
            </c:strRef>
          </c:cat>
          <c:val>
            <c:numRef>
              <c:f>'1H 2025'!$K$63:$S$63</c:f>
              <c:numCache>
                <c:formatCode>_("$"* #,##0_);_("$"* \(#,##0\);_("$"* "-"??_);_(@_)</c:formatCode>
                <c:ptCount val="6"/>
                <c:pt idx="0">
                  <c:v>27527.440000000002</c:v>
                </c:pt>
                <c:pt idx="1">
                  <c:v>26056.23</c:v>
                </c:pt>
                <c:pt idx="2">
                  <c:v>27175.01</c:v>
                </c:pt>
                <c:pt idx="3">
                  <c:v>27848.32</c:v>
                </c:pt>
                <c:pt idx="4">
                  <c:v>25356.98</c:v>
                </c:pt>
                <c:pt idx="5">
                  <c:v>29707.05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B33-C54A-BC73-D744FA35821A}"/>
            </c:ext>
          </c:extLst>
        </c:ser>
        <c:ser>
          <c:idx val="2"/>
          <c:order val="2"/>
          <c:tx>
            <c:strRef>
              <c:f>'1H 2025'!$J$64</c:f>
              <c:strCache>
                <c:ptCount val="1"/>
                <c:pt idx="0">
                  <c:v>Ministries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'1H 2025'!$K$61:$S$61</c:f>
              <c:strCache>
                <c:ptCount val="6"/>
                <c:pt idx="0">
                  <c:v>January</c:v>
                </c:pt>
                <c:pt idx="1">
                  <c:v>Feburary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</c:strCache>
            </c:strRef>
          </c:cat>
          <c:val>
            <c:numRef>
              <c:f>'1H 2025'!$K$64:$S$64</c:f>
              <c:numCache>
                <c:formatCode>_("$"* #,##0_);_("$"* \(#,##0\);_("$"* "-"??_);_(@_)</c:formatCode>
                <c:ptCount val="6"/>
                <c:pt idx="0">
                  <c:v>18721.770000000011</c:v>
                </c:pt>
                <c:pt idx="1">
                  <c:v>12567.740000000002</c:v>
                </c:pt>
                <c:pt idx="2">
                  <c:v>15892.11</c:v>
                </c:pt>
                <c:pt idx="3">
                  <c:v>21805.809999999998</c:v>
                </c:pt>
                <c:pt idx="4">
                  <c:v>16248.380000000017</c:v>
                </c:pt>
                <c:pt idx="5">
                  <c:v>13661.450000000004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B33-C54A-BC73-D744FA35821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9"/>
        <c:overlap val="100"/>
        <c:axId val="1053777071"/>
        <c:axId val="1106567407"/>
      </c:barChart>
      <c:catAx>
        <c:axId val="1053777071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06567407"/>
        <c:crosses val="autoZero"/>
        <c:auto val="1"/>
        <c:lblAlgn val="ctr"/>
        <c:lblOffset val="100"/>
        <c:noMultiLvlLbl val="0"/>
      </c:catAx>
      <c:valAx>
        <c:axId val="1106567407"/>
        <c:scaling>
          <c:orientation val="minMax"/>
        </c:scaling>
        <c:delete val="1"/>
        <c:axPos val="l"/>
        <c:numFmt formatCode="_(&quot;$&quot;* #,##0_);_(&quot;$&quot;* \(#,##0\);_(&quot;$&quot;* &quot;-&quot;??_);_(@_)" sourceLinked="1"/>
        <c:majorTickMark val="none"/>
        <c:minorTickMark val="none"/>
        <c:tickLblPos val="nextTo"/>
        <c:crossAx val="105377707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6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01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9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82878E-BF89-EA4C-86E7-56FA908F8EAB}" type="datetimeFigureOut">
              <a:rPr lang="en-US" smtClean="0"/>
              <a:t>7/12/25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C6989A-23BF-874B-9EC2-84AC26EA10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9801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C6989A-23BF-874B-9EC2-84AC26EA107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5911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C6989A-23BF-874B-9EC2-84AC26EA107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8068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82C443-C136-6E6D-4998-E0F42145E5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81EBE0A-E080-24AA-E38D-62A62A8557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FB5787-1887-1C6C-0CDF-2C00FDE2C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776C1-1CD9-1B4C-8F10-81ABED0C3384}" type="datetimeFigureOut">
              <a:rPr lang="en-US" smtClean="0"/>
              <a:t>7/12/25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46E691-1CFB-B214-27C5-48950DC10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4B8EE3-9437-919F-831F-72FE154A4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7AE76-8CA8-D74A-9614-FC4F10285F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532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28297B-F9BE-E97D-4A53-005F43CE05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BCA158-2860-5BC4-D361-9698D5F76E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980661-D800-FE91-982E-6A2DE86F1B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776C1-1CD9-1B4C-8F10-81ABED0C3384}" type="datetimeFigureOut">
              <a:rPr lang="en-US" smtClean="0"/>
              <a:t>7/12/25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62B8F7-5C3E-D3E9-818F-A52FD5B3B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DBA9A7-1B1E-10C1-32D8-E195199EDA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7AE76-8CA8-D74A-9614-FC4F10285F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490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3D5E5A4-B1C4-0112-91F7-F5E60B55B7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34D272-6413-5C66-BB2A-15260A42C3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B4B35F-EBC9-3BB9-C4ED-9B5056BF39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776C1-1CD9-1B4C-8F10-81ABED0C3384}" type="datetimeFigureOut">
              <a:rPr lang="en-US" smtClean="0"/>
              <a:t>7/12/25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CA51B3-46AA-E23F-3752-FD1094BB75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79C79E-660C-8A3E-7B67-44AB9A44F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7AE76-8CA8-D74A-9614-FC4F10285F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713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270D8-444B-88E6-4EAF-AE39631A62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ED99AD-B420-AE49-8D70-24F74A49DF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19035B-8CCE-D3A8-4855-4D311F7F21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776C1-1CD9-1B4C-8F10-81ABED0C3384}" type="datetimeFigureOut">
              <a:rPr lang="en-US" smtClean="0"/>
              <a:t>7/12/25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237EAE-2022-44CE-81AB-0AD5121EE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1D3010-E313-B90D-62C4-B5A82FA99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7AE76-8CA8-D74A-9614-FC4F10285F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350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961B5A-8875-EB5D-2896-89A4A1C08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523610-19E1-D6F7-12E3-72318DC14B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E74532-46D0-046A-4E20-B25CEBF313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776C1-1CD9-1B4C-8F10-81ABED0C3384}" type="datetimeFigureOut">
              <a:rPr lang="en-US" smtClean="0"/>
              <a:t>7/12/25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37AE79-47BB-A279-74CD-91D04CF405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480AD8-C684-52CD-46D4-C1D55F7FF2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7AE76-8CA8-D74A-9614-FC4F10285F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578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3B0FDD-5FAD-34DE-AA5A-7908074C95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E034CC-9065-2E1B-3EE3-D2C20CE105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D090F0-B81F-AECD-86C8-1DB727CD07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705E79-9528-F8CE-DCC8-F139A79D28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776C1-1CD9-1B4C-8F10-81ABED0C3384}" type="datetimeFigureOut">
              <a:rPr lang="en-US" smtClean="0"/>
              <a:t>7/12/25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2498E5-9A71-0AC0-F8AC-6513E7179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94C676-85C3-F49E-2BF6-C0F3F16E9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7AE76-8CA8-D74A-9614-FC4F10285F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841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D4C696-4939-DAF6-09E6-B8DCFA831A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AD5039-B2D6-A87C-3E33-CE538A6F5E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F97DC1-7806-0308-60EF-1E84281BA5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514E91F-EA4C-B7D8-00B5-3589AC43F6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2E3DBBB-2374-DCD6-7B8E-327596C3A7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B9BA4F0-734D-0A44-3E52-67FF24F8E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776C1-1CD9-1B4C-8F10-81ABED0C3384}" type="datetimeFigureOut">
              <a:rPr lang="en-US" smtClean="0"/>
              <a:t>7/12/25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DFAE2CE-BEAB-5173-AED8-A20DDB73F2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20BC5D5-BAAC-A9A1-7E23-4F9F146CBE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7AE76-8CA8-D74A-9614-FC4F10285F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991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E431BB-4291-5E35-922D-C31C438B1F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C0B0094-8082-260A-33E9-209B35909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776C1-1CD9-1B4C-8F10-81ABED0C3384}" type="datetimeFigureOut">
              <a:rPr lang="en-US" smtClean="0"/>
              <a:t>7/12/25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21FA07-40D4-4649-0EAB-FE79FAF67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A13D21-4B22-D187-7558-B22664546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7AE76-8CA8-D74A-9614-FC4F10285F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209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8DAD9B0-71A4-B25B-1701-93EF70AB8B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776C1-1CD9-1B4C-8F10-81ABED0C3384}" type="datetimeFigureOut">
              <a:rPr lang="en-US" smtClean="0"/>
              <a:t>7/12/25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7FBC995-3C5A-7CAE-416C-FA9686000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AD9A24-51A8-28F7-E94D-EB9B0EB50C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7AE76-8CA8-D74A-9614-FC4F10285F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657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34B1F9-5157-7643-A808-28F3F1B89E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63F51C-B21F-1C24-B8A8-7F232941FF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42B14C-3AA5-D239-9DD0-205100D64E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C476A7-7144-FD28-107B-69A1138622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776C1-1CD9-1B4C-8F10-81ABED0C3384}" type="datetimeFigureOut">
              <a:rPr lang="en-US" smtClean="0"/>
              <a:t>7/12/25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9A9EF9-BF81-4A64-D908-5F07AAE13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A45B11-A08C-37E9-EFF4-0EF138A4D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7AE76-8CA8-D74A-9614-FC4F10285F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740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1BAE39-598F-92A2-7EEF-AD8E0DA298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274C85A-CE02-481B-A1ED-498C2625B1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505B31-E424-F777-0D91-1F12944CE7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F72B22-A749-0C59-E974-427A066443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776C1-1CD9-1B4C-8F10-81ABED0C3384}" type="datetimeFigureOut">
              <a:rPr lang="en-US" smtClean="0"/>
              <a:t>7/12/25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A166B0-F28F-291C-245B-D92E2B9C8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ED64DB-92FF-9B0D-4BBF-B7138F0E2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7AE76-8CA8-D74A-9614-FC4F10285F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4717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607BD2-F664-2DFC-6319-85B15E215A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C0D9AA-F0DF-0DCD-318E-E0112D0D17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241983-DDCA-471C-736C-AD66BFFFC3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1776C1-1CD9-1B4C-8F10-81ABED0C3384}" type="datetimeFigureOut">
              <a:rPr lang="en-US" smtClean="0"/>
              <a:t>7/12/25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28D14E-C9DF-96F8-1C2A-EC9BDBE89C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DF3F86-5330-44DB-A6A2-9283D4582F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D7AE76-8CA8-D74A-9614-FC4F10285F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403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emf"/><Relationship Id="rId4" Type="http://schemas.openxmlformats.org/officeDocument/2006/relationships/package" Target="../embeddings/Microsoft_Excel_Worksheet.xlsx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emf"/><Relationship Id="rId4" Type="http://schemas.openxmlformats.org/officeDocument/2006/relationships/chart" Target="../charts/char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Logo, company name&#10;&#10;Description automatically generated">
            <a:extLst>
              <a:ext uri="{FF2B5EF4-FFF2-40B4-BE49-F238E27FC236}">
                <a16:creationId xmlns:a16="http://schemas.microsoft.com/office/drawing/2014/main" id="{F26ACEE7-022E-F766-51F4-F6745B9C79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85650" cy="686157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3E95C58-8B8D-3448-8557-77A55D97A6FE}"/>
              </a:ext>
            </a:extLst>
          </p:cNvPr>
          <p:cNvSpPr txBox="1"/>
          <p:nvPr/>
        </p:nvSpPr>
        <p:spPr>
          <a:xfrm>
            <a:off x="4298532" y="5826379"/>
            <a:ext cx="42199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2025 1H Financial Review</a:t>
            </a:r>
          </a:p>
        </p:txBody>
      </p:sp>
    </p:spTree>
    <p:extLst>
      <p:ext uri="{BB962C8B-B14F-4D97-AF65-F5344CB8AC3E}">
        <p14:creationId xmlns:p14="http://schemas.microsoft.com/office/powerpoint/2010/main" val="680223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26ACEE7-022E-F766-51F4-F6745B9C79B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12185645" cy="6861572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0D4D7B1-94E1-1D13-F2B9-C4789179D865}"/>
              </a:ext>
            </a:extLst>
          </p:cNvPr>
          <p:cNvSpPr txBox="1"/>
          <p:nvPr/>
        </p:nvSpPr>
        <p:spPr>
          <a:xfrm>
            <a:off x="3052118" y="432486"/>
            <a:ext cx="871151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spc="600" dirty="0">
                <a:latin typeface="Arial Black" panose="020B0604020202020204" pitchFamily="34" charset="0"/>
                <a:cs typeface="Arial Black" panose="020B0604020202020204" pitchFamily="34" charset="0"/>
              </a:rPr>
              <a:t>1H 2025 Highlights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23639A3-2FB7-9482-7ADF-22017660F331}"/>
              </a:ext>
            </a:extLst>
          </p:cNvPr>
          <p:cNvSpPr txBox="1"/>
          <p:nvPr/>
        </p:nvSpPr>
        <p:spPr>
          <a:xfrm>
            <a:off x="2713218" y="1791730"/>
            <a:ext cx="9623685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spc="300" dirty="0">
                <a:latin typeface="Arial" panose="020B0604020202020204" pitchFamily="34" charset="0"/>
                <a:cs typeface="Arial" panose="020B0604020202020204" pitchFamily="34" charset="0"/>
              </a:rPr>
              <a:t>Net Income Q1 2025: </a:t>
            </a:r>
            <a:r>
              <a:rPr lang="en-US" sz="2000" b="1" spc="3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$13,977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spc="300" dirty="0">
                <a:latin typeface="Arial" panose="020B0604020202020204" pitchFamily="34" charset="0"/>
                <a:cs typeface="Arial" panose="020B0604020202020204" pitchFamily="34" charset="0"/>
              </a:rPr>
              <a:t>Current Cash Position: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spc="300" dirty="0">
                <a:latin typeface="Arial" panose="020B0604020202020204" pitchFamily="34" charset="0"/>
                <a:cs typeface="Arial" panose="020B0604020202020204" pitchFamily="34" charset="0"/>
              </a:rPr>
              <a:t>Savings - </a:t>
            </a:r>
            <a:r>
              <a:rPr lang="en-US" sz="2000" b="1" spc="300" dirty="0">
                <a:latin typeface="Arial" panose="020B0604020202020204" pitchFamily="34" charset="0"/>
                <a:cs typeface="Arial" panose="020B0604020202020204" pitchFamily="34" charset="0"/>
              </a:rPr>
              <a:t>$416,870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spc="300" dirty="0">
                <a:latin typeface="Arial" panose="020B0604020202020204" pitchFamily="34" charset="0"/>
                <a:cs typeface="Arial" panose="020B0604020202020204" pitchFamily="34" charset="0"/>
              </a:rPr>
              <a:t>Operating account - </a:t>
            </a:r>
            <a:r>
              <a:rPr lang="en-US" sz="2000" b="1" spc="300" dirty="0">
                <a:latin typeface="Arial" panose="020B0604020202020204" pitchFamily="34" charset="0"/>
                <a:cs typeface="Arial" panose="020B0604020202020204" pitchFamily="34" charset="0"/>
              </a:rPr>
              <a:t>$89,705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spc="300" dirty="0">
                <a:latin typeface="Arial" panose="020B0604020202020204" pitchFamily="34" charset="0"/>
                <a:cs typeface="Arial" panose="020B0604020202020204" pitchFamily="34" charset="0"/>
              </a:rPr>
              <a:t>Other Financial highlights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spc="300" dirty="0">
                <a:latin typeface="Arial" panose="020B0604020202020204" pitchFamily="34" charset="0"/>
                <a:cs typeface="Arial" panose="020B0604020202020204" pitchFamily="34" charset="0"/>
              </a:rPr>
              <a:t>New Global and Discipleship Director – Austin Baker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spc="300" dirty="0">
                <a:latin typeface="Arial" panose="020B0604020202020204" pitchFamily="34" charset="0"/>
                <a:cs typeface="Arial" panose="020B0604020202020204" pitchFamily="34" charset="0"/>
              </a:rPr>
              <a:t>More than </a:t>
            </a:r>
            <a:r>
              <a:rPr lang="en-US" sz="2000" b="1" spc="300" dirty="0">
                <a:latin typeface="Arial" panose="020B0604020202020204" pitchFamily="34" charset="0"/>
                <a:cs typeface="Arial" panose="020B0604020202020204" pitchFamily="34" charset="0"/>
              </a:rPr>
              <a:t>$48k </a:t>
            </a:r>
            <a:r>
              <a:rPr lang="en-US" sz="2000" spc="300" dirty="0">
                <a:latin typeface="Arial" panose="020B0604020202020204" pitchFamily="34" charset="0"/>
                <a:cs typeface="Arial" panose="020B0604020202020204" pitchFamily="34" charset="0"/>
              </a:rPr>
              <a:t>in financial support was raised by the England Mission Trip team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spc="300" dirty="0">
                <a:latin typeface="Arial" panose="020B0604020202020204" pitchFamily="34" charset="0"/>
                <a:cs typeface="Arial" panose="020B0604020202020204" pitchFamily="34" charset="0"/>
              </a:rPr>
              <a:t>An additional </a:t>
            </a:r>
            <a:r>
              <a:rPr lang="en-US" sz="2000" b="1" spc="300" dirty="0">
                <a:latin typeface="Arial" panose="020B0604020202020204" pitchFamily="34" charset="0"/>
                <a:cs typeface="Arial" panose="020B0604020202020204" pitchFamily="34" charset="0"/>
              </a:rPr>
              <a:t>$47k </a:t>
            </a:r>
            <a:r>
              <a:rPr lang="en-US" sz="2000" spc="300" dirty="0">
                <a:latin typeface="Arial" panose="020B0604020202020204" pitchFamily="34" charset="0"/>
                <a:cs typeface="Arial" panose="020B0604020202020204" pitchFamily="34" charset="0"/>
              </a:rPr>
              <a:t>raised to support our local and global partners in the first half of the year</a:t>
            </a:r>
          </a:p>
        </p:txBody>
      </p:sp>
    </p:spTree>
    <p:extLst>
      <p:ext uri="{BB962C8B-B14F-4D97-AF65-F5344CB8AC3E}">
        <p14:creationId xmlns:p14="http://schemas.microsoft.com/office/powerpoint/2010/main" val="11405885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26ACEE7-022E-F766-51F4-F6745B9C79B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6355" y="0"/>
            <a:ext cx="12185645" cy="729459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42E394C-66EB-662B-0B8A-341B549F3015}"/>
              </a:ext>
            </a:extLst>
          </p:cNvPr>
          <p:cNvSpPr txBox="1"/>
          <p:nvPr/>
        </p:nvSpPr>
        <p:spPr>
          <a:xfrm>
            <a:off x="333632" y="288993"/>
            <a:ext cx="642551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spc="600" dirty="0">
                <a:latin typeface="Arial Black" panose="020B0604020202020204" pitchFamily="34" charset="0"/>
                <a:cs typeface="Arial Black" panose="020B0604020202020204" pitchFamily="34" charset="0"/>
              </a:rPr>
              <a:t>1H Income vs. Expense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F291BB9-600C-2345-8587-5ED2939D5D98}"/>
              </a:ext>
            </a:extLst>
          </p:cNvPr>
          <p:cNvSpPr txBox="1"/>
          <p:nvPr/>
        </p:nvSpPr>
        <p:spPr>
          <a:xfrm>
            <a:off x="0" y="6198538"/>
            <a:ext cx="436562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rgbClr val="FF0000"/>
                </a:solidFill>
              </a:rPr>
              <a:t>*Does not include Mission Trip Donations/Expense or Seed Company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15BEDF83-DC46-C142-9BEE-4D0989E5D0F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10710553"/>
              </p:ext>
            </p:extLst>
          </p:nvPr>
        </p:nvGraphicFramePr>
        <p:xfrm>
          <a:off x="1072892" y="1554726"/>
          <a:ext cx="10097615" cy="41540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0" name="Picture 9">
            <a:extLst>
              <a:ext uri="{FF2B5EF4-FFF2-40B4-BE49-F238E27FC236}">
                <a16:creationId xmlns:a16="http://schemas.microsoft.com/office/drawing/2014/main" id="{BE8865E2-6131-11CD-BA4D-27556F88894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56356" y="288993"/>
            <a:ext cx="2436375" cy="1000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79075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26ACEE7-022E-F766-51F4-F6745B9C79B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0" y="0"/>
            <a:ext cx="12185645" cy="729459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42E394C-66EB-662B-0B8A-341B549F3015}"/>
              </a:ext>
            </a:extLst>
          </p:cNvPr>
          <p:cNvSpPr txBox="1"/>
          <p:nvPr/>
        </p:nvSpPr>
        <p:spPr>
          <a:xfrm>
            <a:off x="333632" y="288993"/>
            <a:ext cx="658615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spc="600" dirty="0">
                <a:latin typeface="Arial Black" panose="020B0604020202020204" pitchFamily="34" charset="0"/>
                <a:cs typeface="Arial Black" panose="020B0604020202020204" pitchFamily="34" charset="0"/>
              </a:rPr>
              <a:t>Giving/Income Breakdown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A143BEF5-D3B7-6F44-9DB2-6C8185420CB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54378886"/>
              </p:ext>
            </p:extLst>
          </p:nvPr>
        </p:nvGraphicFramePr>
        <p:xfrm>
          <a:off x="474692" y="1799031"/>
          <a:ext cx="11236259" cy="36965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EEAE56DF-284F-FC7D-97B2-8B779924C85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9045439"/>
              </p:ext>
            </p:extLst>
          </p:nvPr>
        </p:nvGraphicFramePr>
        <p:xfrm>
          <a:off x="9724768" y="277097"/>
          <a:ext cx="21336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2133600" imgH="977900" progId="Excel.Sheet.12">
                  <p:embed/>
                </p:oleObj>
              </mc:Choice>
              <mc:Fallback>
                <p:oleObj name="Worksheet" r:id="rId4" imgW="2133600" imgH="97790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724768" y="277097"/>
                        <a:ext cx="2133600" cy="977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138959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65F02183-DF30-DE4D-9DAA-9828BE8E33A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89888" y="0"/>
            <a:ext cx="12185647" cy="732368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757DAD0F-D6DB-7A40-BFB5-0CFC73C6D10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6353" y="0"/>
            <a:ext cx="12185647" cy="732368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26ACEE7-022E-F766-51F4-F6745B9C79B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-2" y="106289"/>
            <a:ext cx="12185647" cy="732368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CED4CF5-47D7-4C8A-E280-17024ACD299B}"/>
              </a:ext>
            </a:extLst>
          </p:cNvPr>
          <p:cNvSpPr txBox="1"/>
          <p:nvPr/>
        </p:nvSpPr>
        <p:spPr>
          <a:xfrm>
            <a:off x="6092822" y="106289"/>
            <a:ext cx="486836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spc="600" dirty="0">
                <a:latin typeface="Arial Black" panose="020B0604020202020204" pitchFamily="34" charset="0"/>
                <a:cs typeface="Arial Black" panose="020B0604020202020204" pitchFamily="34" charset="0"/>
              </a:rPr>
              <a:t>1H 2025 Expense Budget vs Actual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B899E2-419F-A04C-9CC3-1446F502E189}"/>
              </a:ext>
            </a:extLst>
          </p:cNvPr>
          <p:cNvSpPr txBox="1"/>
          <p:nvPr/>
        </p:nvSpPr>
        <p:spPr>
          <a:xfrm>
            <a:off x="6114387" y="1858093"/>
            <a:ext cx="6244683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u="sng" dirty="0"/>
              <a:t>Commentary vs Budget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Personnel</a:t>
            </a:r>
            <a:r>
              <a:rPr lang="en-US" sz="1400" dirty="0"/>
              <a:t> – Incremental cost to budget due to additional of Global and Discipleship Director, pressure vs budget expected to continue as we round out the staff to support growing needs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Facilities</a:t>
            </a:r>
            <a:r>
              <a:rPr lang="en-US" sz="1400" dirty="0"/>
              <a:t> – Routine building maintenance and increased utility costs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Ministries</a:t>
            </a:r>
            <a:r>
              <a:rPr lang="en-US" sz="1400" dirty="0"/>
              <a:t> – Incremental music/production costs, sitter tree staffing, office supplies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8F5F044-A2A0-7349-AC29-D369EE4F4924}"/>
              </a:ext>
            </a:extLst>
          </p:cNvPr>
          <p:cNvSpPr txBox="1"/>
          <p:nvPr/>
        </p:nvSpPr>
        <p:spPr>
          <a:xfrm>
            <a:off x="0" y="7077464"/>
            <a:ext cx="436562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rgbClr val="FF0000"/>
                </a:solidFill>
              </a:rPr>
              <a:t>*Does not include England Mission trip expenses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EB25D761-530F-2B4B-8E1B-E7438448E74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86630356"/>
              </p:ext>
            </p:extLst>
          </p:nvPr>
        </p:nvGraphicFramePr>
        <p:xfrm>
          <a:off x="284160" y="3564820"/>
          <a:ext cx="11315099" cy="34586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14" name="Picture 13">
            <a:extLst>
              <a:ext uri="{FF2B5EF4-FFF2-40B4-BE49-F238E27FC236}">
                <a16:creationId xmlns:a16="http://schemas.microsoft.com/office/drawing/2014/main" id="{2F8DCC7F-F417-2367-C25A-7278536126E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4160" y="1971448"/>
            <a:ext cx="5254349" cy="1260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97701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26ACEE7-022E-F766-51F4-F6745B9C79B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6352" y="0"/>
            <a:ext cx="12185645" cy="686157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42E394C-66EB-662B-0B8A-341B549F3015}"/>
              </a:ext>
            </a:extLst>
          </p:cNvPr>
          <p:cNvSpPr txBox="1"/>
          <p:nvPr/>
        </p:nvSpPr>
        <p:spPr>
          <a:xfrm>
            <a:off x="333632" y="288993"/>
            <a:ext cx="642551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spc="600" dirty="0">
                <a:latin typeface="Arial Black" panose="020B0604020202020204" pitchFamily="34" charset="0"/>
                <a:cs typeface="Arial Black" panose="020B0604020202020204" pitchFamily="34" charset="0"/>
              </a:rPr>
              <a:t>Looking Forward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7A334FE-3DCD-E945-6957-801C5178E4E5}"/>
              </a:ext>
            </a:extLst>
          </p:cNvPr>
          <p:cNvSpPr txBox="1"/>
          <p:nvPr/>
        </p:nvSpPr>
        <p:spPr>
          <a:xfrm>
            <a:off x="333631" y="1165654"/>
            <a:ext cx="1012950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spc="300" dirty="0">
                <a:latin typeface="Arial" panose="020B0604020202020204" pitchFamily="34" charset="0"/>
                <a:cs typeface="Arial" panose="020B0604020202020204" pitchFamily="34" charset="0"/>
              </a:rPr>
              <a:t>Savings Goal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spc="300" dirty="0">
                <a:latin typeface="Arial" panose="020B0604020202020204" pitchFamily="34" charset="0"/>
                <a:cs typeface="Arial" panose="020B0604020202020204" pitchFamily="34" charset="0"/>
              </a:rPr>
              <a:t>End of 2025 – </a:t>
            </a:r>
            <a:r>
              <a:rPr lang="en-US" sz="2000" b="1" spc="300" dirty="0">
                <a:latin typeface="Arial" panose="020B0604020202020204" pitchFamily="34" charset="0"/>
                <a:cs typeface="Arial" panose="020B0604020202020204" pitchFamily="34" charset="0"/>
              </a:rPr>
              <a:t>$750,000</a:t>
            </a:r>
            <a:r>
              <a:rPr lang="en-US" sz="2000" spc="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spc="300" dirty="0">
                <a:latin typeface="Arial" panose="020B0604020202020204" pitchFamily="34" charset="0"/>
                <a:cs typeface="Arial" panose="020B0604020202020204" pitchFamily="34" charset="0"/>
              </a:rPr>
              <a:t>Additional Sunday Gather time January 2026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spc="300" dirty="0">
                <a:latin typeface="Arial" panose="020B0604020202020204" pitchFamily="34" charset="0"/>
                <a:cs typeface="Arial" panose="020B0604020202020204" pitchFamily="34" charset="0"/>
              </a:rPr>
              <a:t>Continuing to grow our Local and Global partners and increase our member involvement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spc="300" dirty="0">
                <a:latin typeface="Arial" panose="020B0604020202020204" pitchFamily="34" charset="0"/>
                <a:cs typeface="Arial" panose="020B0604020202020204" pitchFamily="34" charset="0"/>
              </a:rPr>
              <a:t>Potential Staff needs – Youth Director</a:t>
            </a:r>
          </a:p>
          <a:p>
            <a:pPr lvl="1"/>
            <a:endParaRPr lang="en-US" sz="2000" spc="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48381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27368</TotalTime>
  <Words>216</Words>
  <Application>Microsoft Macintosh PowerPoint</Application>
  <PresentationFormat>Widescreen</PresentationFormat>
  <Paragraphs>36</Paragraphs>
  <Slides>6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Arial Black</vt:lpstr>
      <vt:lpstr>Calibri</vt:lpstr>
      <vt:lpstr>Calibri Light</vt:lpstr>
      <vt:lpstr>Office Theme</vt:lpstr>
      <vt:lpstr>Microsoft Excel Worksheet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Breanna Cannon</dc:creator>
  <cp:lastModifiedBy>Ben Akrong</cp:lastModifiedBy>
  <cp:revision>14</cp:revision>
  <dcterms:created xsi:type="dcterms:W3CDTF">2023-05-02T00:03:26Z</dcterms:created>
  <dcterms:modified xsi:type="dcterms:W3CDTF">2025-07-12T18:14:09Z</dcterms:modified>
</cp:coreProperties>
</file>